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Alexandria"/>
      <p:regular r:id="rId17"/>
    </p:embeddedFont>
    <p:embeddedFont>
      <p:font typeface="Alexandria"/>
      <p:regular r:id="rId18"/>
    </p:embeddedFont>
    <p:embeddedFont>
      <p:font typeface="Nobile"/>
      <p:regular r:id="rId19"/>
    </p:embeddedFont>
    <p:embeddedFont>
      <p:font typeface="Nobile"/>
      <p:regular r:id="rId20"/>
    </p:embeddedFont>
    <p:embeddedFont>
      <p:font typeface="Nobile"/>
      <p:regular r:id="rId21"/>
    </p:embeddedFont>
    <p:embeddedFont>
      <p:font typeface="Nobile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624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696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4234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0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88" y="517446"/>
            <a:ext cx="4919305" cy="719459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2222302"/>
            <a:ext cx="7556421" cy="978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7700"/>
              </a:lnSpc>
              <a:buNone/>
            </a:pPr>
            <a:r>
              <a:rPr lang="en-US" sz="61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Введение в ГИС</a:t>
            </a:r>
            <a:endParaRPr lang="en-US" sz="6150" dirty="0"/>
          </a:p>
        </p:txBody>
      </p:sp>
      <p:sp>
        <p:nvSpPr>
          <p:cNvPr id="5" name="Text 1"/>
          <p:cNvSpPr/>
          <p:nvPr/>
        </p:nvSpPr>
        <p:spPr>
          <a:xfrm>
            <a:off x="6280190" y="3540681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Географические информационные системы (ГИС) - это мощный инструмент для сбора, хранения, анализа и визуализации пространственных данных. Они широко используются в различных отраслях, от картографии и планирования до управления ресурсами и экологического мониторинга.</a:t>
            </a:r>
            <a:endParaRPr lang="en-US" sz="1750" dirty="0"/>
          </a:p>
        </p:txBody>
      </p:sp>
      <p:sp>
        <p:nvSpPr>
          <p:cNvPr id="6" name="Shape 2"/>
          <p:cNvSpPr/>
          <p:nvPr/>
        </p:nvSpPr>
        <p:spPr>
          <a:xfrm>
            <a:off x="6280190" y="5627251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810" y="5634871"/>
            <a:ext cx="347663" cy="34766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756440" y="5610344"/>
            <a:ext cx="3633311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by Еркебулан Бекишев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32704"/>
            <a:ext cx="835104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Аппаратное обеспечение ГИС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9084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Серверы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89603"/>
            <a:ext cx="397811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Серверы ГИС обеспечивают хранение, обработку и распространение данных. Они обычно имеют высокую производительность и надежную архитектуру для обработки больших объемов информации.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29084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Рабочие станции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3489603"/>
            <a:ext cx="3978116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Рабочие станции используются для доступа к данным ГИС, выполнения анализа и создания карт. Они могут иметь специализированное оборудование для обработки графики и пространственных данных.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2908459"/>
            <a:ext cx="35609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Устройства сбора данных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3489603"/>
            <a:ext cx="3978116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Устройства сбора данных, такие как GPS-приемники, сканеры и дроны, используются для получения пространственных данных в полевых условиях. Они позволяют получить точные и актуальные сведения о реальном мире.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719" y="2265759"/>
            <a:ext cx="5028962" cy="369796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0080" y="1243965"/>
            <a:ext cx="7164110" cy="57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Программное обеспечение ГИС</a:t>
            </a:r>
            <a:endParaRPr lang="en-US" sz="3600" dirty="0"/>
          </a:p>
        </p:txBody>
      </p:sp>
      <p:sp>
        <p:nvSpPr>
          <p:cNvPr id="5" name="Shape 1"/>
          <p:cNvSpPr/>
          <p:nvPr/>
        </p:nvSpPr>
        <p:spPr>
          <a:xfrm>
            <a:off x="640080" y="2295644"/>
            <a:ext cx="411480" cy="411480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794385" y="2364224"/>
            <a:ext cx="10287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1234440" y="2295644"/>
            <a:ext cx="2453402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Программные пакеты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234440" y="2691051"/>
            <a:ext cx="3246120" cy="1755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Существуют специализированные программные пакеты для ГИС, которые включают набор инструментов для анализа, картографирования и управления данными.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2295644"/>
            <a:ext cx="411480" cy="411480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788932" y="2364224"/>
            <a:ext cx="160496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150" dirty="0"/>
          </a:p>
        </p:txBody>
      </p:sp>
      <p:sp>
        <p:nvSpPr>
          <p:cNvPr id="11" name="Text 7"/>
          <p:cNvSpPr/>
          <p:nvPr/>
        </p:nvSpPr>
        <p:spPr>
          <a:xfrm>
            <a:off x="5257800" y="2295644"/>
            <a:ext cx="2985254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Программные библиотеки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5257800" y="2691051"/>
            <a:ext cx="3246120" cy="1755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Программные библиотеки позволяют разработчикам создавать собственные приложения, интегрируя функциональность ГИС в свои системы.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40080" y="4834890"/>
            <a:ext cx="411480" cy="411480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64977" y="4903470"/>
            <a:ext cx="161687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150" dirty="0"/>
          </a:p>
        </p:txBody>
      </p:sp>
      <p:sp>
        <p:nvSpPr>
          <p:cNvPr id="15" name="Text 11"/>
          <p:cNvSpPr/>
          <p:nvPr/>
        </p:nvSpPr>
        <p:spPr>
          <a:xfrm>
            <a:off x="1234440" y="4834890"/>
            <a:ext cx="2286357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Веб-платформы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1234440" y="5230297"/>
            <a:ext cx="3246120" cy="1755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Веб-платформы предоставляют доступ к данным ГИС и инструментам анализа через интернет, делая информацию доступной для широкого круга пользователей.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4663440" y="4834890"/>
            <a:ext cx="411480" cy="411480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787265" y="4903470"/>
            <a:ext cx="16383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2150" dirty="0"/>
          </a:p>
        </p:txBody>
      </p:sp>
      <p:sp>
        <p:nvSpPr>
          <p:cNvPr id="19" name="Text 15"/>
          <p:cNvSpPr/>
          <p:nvPr/>
        </p:nvSpPr>
        <p:spPr>
          <a:xfrm>
            <a:off x="5257800" y="4834890"/>
            <a:ext cx="2808684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Мобильные приложения</a:t>
            </a:r>
            <a:endParaRPr lang="en-US" sz="1800" dirty="0"/>
          </a:p>
        </p:txBody>
      </p:sp>
      <p:sp>
        <p:nvSpPr>
          <p:cNvPr id="20" name="Text 16"/>
          <p:cNvSpPr/>
          <p:nvPr/>
        </p:nvSpPr>
        <p:spPr>
          <a:xfrm>
            <a:off x="5257800" y="5230297"/>
            <a:ext cx="3246120" cy="1755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Мобильные приложения позволяют использовать функции ГИС на мобильных устройствах, что позволяет получать доступ к информации и выполнять анализ в полевых условиях.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032" y="2317075"/>
            <a:ext cx="4976217" cy="359533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14375" y="880586"/>
            <a:ext cx="7623691" cy="637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Геопространственные данные</a:t>
            </a:r>
            <a:endParaRPr lang="en-US" sz="4000" dirty="0"/>
          </a:p>
        </p:txBody>
      </p:sp>
      <p:sp>
        <p:nvSpPr>
          <p:cNvPr id="5" name="Shape 1"/>
          <p:cNvSpPr/>
          <p:nvPr/>
        </p:nvSpPr>
        <p:spPr>
          <a:xfrm>
            <a:off x="714375" y="1824514"/>
            <a:ext cx="3755588" cy="2823448"/>
          </a:xfrm>
          <a:prstGeom prst="roundRect">
            <a:avLst>
              <a:gd name="adj" fmla="val 3036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926068" y="2036207"/>
            <a:ext cx="2551390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Точечные данные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926068" y="2477453"/>
            <a:ext cx="3332202" cy="1632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Точечные данные представляют объекты, которые имеют одно местоположение, например, здания, деревья или точки GPS.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4674037" y="1824514"/>
            <a:ext cx="3755588" cy="2823448"/>
          </a:xfrm>
          <a:prstGeom prst="roundRect">
            <a:avLst>
              <a:gd name="adj" fmla="val 3036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885730" y="2036207"/>
            <a:ext cx="2551390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Линейные данные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4885730" y="2477453"/>
            <a:ext cx="3332202" cy="1958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Линейные данные представляют объекты, которые имеют протяженность, например, дороги, реки или линии электропередачи.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14375" y="4852035"/>
            <a:ext cx="3755588" cy="2496979"/>
          </a:xfrm>
          <a:prstGeom prst="roundRect">
            <a:avLst>
              <a:gd name="adj" fmla="val 343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26068" y="5063728"/>
            <a:ext cx="3029545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Полигональные данные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926068" y="5504974"/>
            <a:ext cx="3332202" cy="1632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Полигональные данные представляют объекты, которые имеют площадь, например, земельные участки, озера или страны.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4674037" y="4852035"/>
            <a:ext cx="3755588" cy="2496979"/>
          </a:xfrm>
          <a:prstGeom prst="roundRect">
            <a:avLst>
              <a:gd name="adj" fmla="val 343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885730" y="5063728"/>
            <a:ext cx="2551390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Растровые данные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4885730" y="5504974"/>
            <a:ext cx="3332202" cy="1632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Растровые данные представляют объекты в виде пикселей, например, спутниковые снимки или цифровые модели рельефа.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16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5937" y="2366486"/>
            <a:ext cx="4962525" cy="34986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33306" y="576143"/>
            <a:ext cx="5670590" cy="654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Модели данных в ГИС</a:t>
            </a:r>
            <a:endParaRPr lang="en-US" sz="4100" dirty="0"/>
          </a:p>
        </p:txBody>
      </p:sp>
      <p:sp>
        <p:nvSpPr>
          <p:cNvPr id="5" name="Shape 1"/>
          <p:cNvSpPr/>
          <p:nvPr/>
        </p:nvSpPr>
        <p:spPr>
          <a:xfrm>
            <a:off x="733306" y="1545193"/>
            <a:ext cx="7677388" cy="6110288"/>
          </a:xfrm>
          <a:prstGeom prst="roundRect">
            <a:avLst>
              <a:gd name="adj" fmla="val 144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740926" y="1552813"/>
            <a:ext cx="7662148" cy="60174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950357" y="1686044"/>
            <a:ext cx="3408402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Модель данных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785241" y="1686044"/>
            <a:ext cx="3408402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Описание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740926" y="2154555"/>
            <a:ext cx="7662148" cy="12723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950357" y="2287786"/>
            <a:ext cx="3408402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Векторная модель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785241" y="2287786"/>
            <a:ext cx="340840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Представляет объекты как геометрические фигуры, такие как точки, линии и полигоны.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740926" y="3426857"/>
            <a:ext cx="7662148" cy="194286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950357" y="3560088"/>
            <a:ext cx="3408402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Растровая модель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785241" y="3560088"/>
            <a:ext cx="3408402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Представляет объекты как сетку пикселей, где каждый пиксель имеет значение, соответствующее атрибуту объекта.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740926" y="5369719"/>
            <a:ext cx="7662148" cy="227814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2"/>
          <p:cNvSpPr/>
          <p:nvPr/>
        </p:nvSpPr>
        <p:spPr>
          <a:xfrm>
            <a:off x="950357" y="5502950"/>
            <a:ext cx="3408402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Объектно-реляционная модель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4785241" y="5502950"/>
            <a:ext cx="340840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Сочетает в себе элементы векторной и реляционной моделей, позволяя хранить геометрические данные и атрибуты в связанных таблицах.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26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3319" y="2298025"/>
            <a:ext cx="4947642" cy="363652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54023" y="592455"/>
            <a:ext cx="7635954" cy="1346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300"/>
              </a:lnSpc>
              <a:buNone/>
            </a:pPr>
            <a:r>
              <a:rPr lang="en-US" sz="4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Архитектура клиент-сервер в ГИС</a:t>
            </a:r>
            <a:endParaRPr lang="en-US" sz="420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23" y="2262188"/>
            <a:ext cx="1077278" cy="193095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154436" y="2477572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Клиент</a:t>
            </a:r>
            <a:endParaRPr lang="en-US" sz="2100" dirty="0"/>
          </a:p>
        </p:txBody>
      </p:sp>
      <p:sp>
        <p:nvSpPr>
          <p:cNvPr id="7" name="Text 2"/>
          <p:cNvSpPr/>
          <p:nvPr/>
        </p:nvSpPr>
        <p:spPr>
          <a:xfrm>
            <a:off x="2154436" y="2943344"/>
            <a:ext cx="6235541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Клиент - это программное обеспечение, которое используется для доступа к данным ГИС и выполнения анализа.</a:t>
            </a:r>
            <a:endParaRPr lang="en-US" sz="16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023" y="4193143"/>
            <a:ext cx="1077278" cy="172354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154436" y="4408527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Сервер</a:t>
            </a:r>
            <a:endParaRPr lang="en-US" sz="2100" dirty="0"/>
          </a:p>
        </p:txBody>
      </p:sp>
      <p:sp>
        <p:nvSpPr>
          <p:cNvPr id="10" name="Text 4"/>
          <p:cNvSpPr/>
          <p:nvPr/>
        </p:nvSpPr>
        <p:spPr>
          <a:xfrm>
            <a:off x="2154436" y="4874300"/>
            <a:ext cx="623554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Сервер - это компьютер, который хранит данные ГИС и обеспечивает доступ к ним клиентам.</a:t>
            </a:r>
            <a:endParaRPr lang="en-US" sz="16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23" y="5916692"/>
            <a:ext cx="1077278" cy="172354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2154436" y="6132076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База данных</a:t>
            </a:r>
            <a:endParaRPr lang="en-US" sz="2100" dirty="0"/>
          </a:p>
        </p:txBody>
      </p:sp>
      <p:sp>
        <p:nvSpPr>
          <p:cNvPr id="13" name="Text 6"/>
          <p:cNvSpPr/>
          <p:nvPr/>
        </p:nvSpPr>
        <p:spPr>
          <a:xfrm>
            <a:off x="2154436" y="6597848"/>
            <a:ext cx="623554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База данных - это система для хранения и управления геопространственными данными.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" y="2272189"/>
            <a:ext cx="5013841" cy="368522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47911" y="812125"/>
            <a:ext cx="7599640" cy="590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65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Веб-ГИС и облачные технологии</a:t>
            </a:r>
            <a:endParaRPr lang="en-US" sz="370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911" y="1686282"/>
            <a:ext cx="472440" cy="47244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147911" y="2347674"/>
            <a:ext cx="236267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Доступность</a:t>
            </a:r>
            <a:endParaRPr lang="en-US" sz="1850" dirty="0"/>
          </a:p>
        </p:txBody>
      </p:sp>
      <p:sp>
        <p:nvSpPr>
          <p:cNvPr id="7" name="Text 2"/>
          <p:cNvSpPr/>
          <p:nvPr/>
        </p:nvSpPr>
        <p:spPr>
          <a:xfrm>
            <a:off x="6147911" y="2756297"/>
            <a:ext cx="376868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Веб-ГИС позволяет получить доступ к данным и инструментам ГИС через интернет, что делает их доступными для широкого круга пользователей.</a:t>
            </a:r>
            <a:endParaRPr lang="en-US" sz="14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084" y="1686282"/>
            <a:ext cx="472440" cy="47244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0200084" y="2347674"/>
            <a:ext cx="236267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Масштабируемость</a:t>
            </a:r>
            <a:endParaRPr lang="en-US" sz="1850" dirty="0"/>
          </a:p>
        </p:txBody>
      </p:sp>
      <p:sp>
        <p:nvSpPr>
          <p:cNvPr id="10" name="Text 4"/>
          <p:cNvSpPr/>
          <p:nvPr/>
        </p:nvSpPr>
        <p:spPr>
          <a:xfrm>
            <a:off x="10200084" y="2756297"/>
            <a:ext cx="376880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Облачные технологии позволяют масштабировать ресурсы ГИС по мере необходимости, чтобы справиться с растущими объемами данных и пользователей.</a:t>
            </a:r>
            <a:endParaRPr lang="en-US" sz="14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911" y="4835366"/>
            <a:ext cx="472440" cy="47244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147911" y="5496758"/>
            <a:ext cx="236267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Интеграция</a:t>
            </a:r>
            <a:endParaRPr lang="en-US" sz="1850" dirty="0"/>
          </a:p>
        </p:txBody>
      </p:sp>
      <p:sp>
        <p:nvSpPr>
          <p:cNvPr id="13" name="Text 6"/>
          <p:cNvSpPr/>
          <p:nvPr/>
        </p:nvSpPr>
        <p:spPr>
          <a:xfrm>
            <a:off x="6147911" y="5905381"/>
            <a:ext cx="3768685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Веб-ГИС легко интегрируется с другими веб-приложениями и сервисами, что расширяет возможности анализа и визуализации.</a:t>
            </a:r>
            <a:endParaRPr lang="en-US" sz="14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0084" y="4835366"/>
            <a:ext cx="472440" cy="47244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0200084" y="5496758"/>
            <a:ext cx="236267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Экономичность</a:t>
            </a:r>
            <a:endParaRPr lang="en-US" sz="1850" dirty="0"/>
          </a:p>
        </p:txBody>
      </p:sp>
      <p:sp>
        <p:nvSpPr>
          <p:cNvPr id="16" name="Text 8"/>
          <p:cNvSpPr/>
          <p:nvPr/>
        </p:nvSpPr>
        <p:spPr>
          <a:xfrm>
            <a:off x="10200084" y="5905381"/>
            <a:ext cx="376880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Облачные технологии могут снизить затраты на инфраструктуру и обслуживание, что делает ГИС более доступными для организаций.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959" y="2448639"/>
            <a:ext cx="4998482" cy="333232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83300" y="538639"/>
            <a:ext cx="7777401" cy="1220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800"/>
              </a:lnSpc>
              <a:buNone/>
            </a:pPr>
            <a:r>
              <a:rPr lang="en-US" sz="3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Пользователи и интерфейсы ГИС</a:t>
            </a:r>
            <a:endParaRPr lang="en-US" sz="3800" dirty="0"/>
          </a:p>
        </p:txBody>
      </p:sp>
      <p:sp>
        <p:nvSpPr>
          <p:cNvPr id="5" name="Shape 1"/>
          <p:cNvSpPr/>
          <p:nvPr/>
        </p:nvSpPr>
        <p:spPr>
          <a:xfrm>
            <a:off x="964644" y="2051804"/>
            <a:ext cx="22860" cy="5639157"/>
          </a:xfrm>
          <a:prstGeom prst="roundRect">
            <a:avLst>
              <a:gd name="adj" fmla="val 358743"/>
            </a:avLst>
          </a:prstGeom>
          <a:solidFill>
            <a:srgbClr val="B8C3DF"/>
          </a:solidFill>
          <a:ln/>
        </p:spPr>
      </p:sp>
      <p:sp>
        <p:nvSpPr>
          <p:cNvPr id="6" name="Shape 2"/>
          <p:cNvSpPr/>
          <p:nvPr/>
        </p:nvSpPr>
        <p:spPr>
          <a:xfrm>
            <a:off x="1172825" y="2479477"/>
            <a:ext cx="683300" cy="22860"/>
          </a:xfrm>
          <a:prstGeom prst="roundRect">
            <a:avLst>
              <a:gd name="adj" fmla="val 358743"/>
            </a:avLst>
          </a:prstGeom>
          <a:solidFill>
            <a:srgbClr val="B8C3DF"/>
          </a:solidFill>
          <a:ln/>
        </p:spPr>
      </p:sp>
      <p:sp>
        <p:nvSpPr>
          <p:cNvPr id="7" name="Shape 3"/>
          <p:cNvSpPr/>
          <p:nvPr/>
        </p:nvSpPr>
        <p:spPr>
          <a:xfrm>
            <a:off x="756464" y="2271355"/>
            <a:ext cx="439222" cy="439222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21127" y="2344460"/>
            <a:ext cx="109895" cy="292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5"/>
          <p:cNvSpPr/>
          <p:nvPr/>
        </p:nvSpPr>
        <p:spPr>
          <a:xfrm>
            <a:off x="2049899" y="2246948"/>
            <a:ext cx="2856309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Опытные пользователи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2049899" y="2669024"/>
            <a:ext cx="6410801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Опытные пользователи используют ГИС для выполнения сложного анализа, создания специализированных карт и разработки приложений.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1172825" y="4424243"/>
            <a:ext cx="683300" cy="22860"/>
          </a:xfrm>
          <a:prstGeom prst="roundRect">
            <a:avLst>
              <a:gd name="adj" fmla="val 358743"/>
            </a:avLst>
          </a:prstGeom>
          <a:solidFill>
            <a:srgbClr val="B8C3DF"/>
          </a:solidFill>
          <a:ln/>
        </p:spPr>
      </p:sp>
      <p:sp>
        <p:nvSpPr>
          <p:cNvPr id="12" name="Shape 8"/>
          <p:cNvSpPr/>
          <p:nvPr/>
        </p:nvSpPr>
        <p:spPr>
          <a:xfrm>
            <a:off x="756464" y="4216122"/>
            <a:ext cx="439222" cy="439222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90409" y="4289227"/>
            <a:ext cx="171331" cy="292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300" dirty="0"/>
          </a:p>
        </p:txBody>
      </p:sp>
      <p:sp>
        <p:nvSpPr>
          <p:cNvPr id="14" name="Text 10"/>
          <p:cNvSpPr/>
          <p:nvPr/>
        </p:nvSpPr>
        <p:spPr>
          <a:xfrm>
            <a:off x="2049899" y="4191714"/>
            <a:ext cx="3356134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Начинающие пользователи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2049899" y="4613791"/>
            <a:ext cx="6410801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Начинающие пользователи используют ГИС для просмотра данных, создания простых карт и выполнения базового анализа.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1172825" y="6369010"/>
            <a:ext cx="683300" cy="22860"/>
          </a:xfrm>
          <a:prstGeom prst="roundRect">
            <a:avLst>
              <a:gd name="adj" fmla="val 358743"/>
            </a:avLst>
          </a:prstGeom>
          <a:solidFill>
            <a:srgbClr val="B8C3DF"/>
          </a:solidFill>
          <a:ln/>
        </p:spPr>
      </p:sp>
      <p:sp>
        <p:nvSpPr>
          <p:cNvPr id="17" name="Shape 13"/>
          <p:cNvSpPr/>
          <p:nvPr/>
        </p:nvSpPr>
        <p:spPr>
          <a:xfrm>
            <a:off x="756464" y="6160889"/>
            <a:ext cx="439222" cy="439222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89814" y="6233993"/>
            <a:ext cx="172522" cy="292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300" dirty="0"/>
          </a:p>
        </p:txBody>
      </p:sp>
      <p:sp>
        <p:nvSpPr>
          <p:cNvPr id="19" name="Text 15"/>
          <p:cNvSpPr/>
          <p:nvPr/>
        </p:nvSpPr>
        <p:spPr>
          <a:xfrm>
            <a:off x="2049899" y="6136481"/>
            <a:ext cx="2440662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Разработчики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2049899" y="6558558"/>
            <a:ext cx="6410801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Разработчики используют ГИС для создания приложений, расширения функциональности и интеграции с другими системами.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932" y="621387"/>
            <a:ext cx="10571083" cy="706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Интеграция ГИС с другими системами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932" y="1779508"/>
            <a:ext cx="4123492" cy="25484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0932" y="4610338"/>
            <a:ext cx="2967633" cy="353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Спутниковые данные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0932" y="5098971"/>
            <a:ext cx="4123492" cy="1445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Интеграция ГИС со спутниковыми данными позволяет получать актуальные и детальные сведения о земной поверхности.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395" y="1779508"/>
            <a:ext cx="4123492" cy="254841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3395" y="4610338"/>
            <a:ext cx="2824877" cy="353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Базы данных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3395" y="5098971"/>
            <a:ext cx="4123492" cy="2168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Интеграция ГИС с базами данных позволяет использовать пространственные данные в приложениях и системах, которые не предназначены для работы с ГИС.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857" y="1779508"/>
            <a:ext cx="4123492" cy="254841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857" y="4610338"/>
            <a:ext cx="4123492" cy="706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Системы управления транспортом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857" y="5452110"/>
            <a:ext cx="4123492" cy="2168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Интеграция ГИС с системами управления транспортом позволяет оптимизировать маршруты, управлять движением и планировать транспортные потоки.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488" y="2237184"/>
            <a:ext cx="4919305" cy="375511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196572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Перспективы развития ГИС</a:t>
            </a:r>
            <a:endParaRPr lang="en-US" sz="4450" dirty="0"/>
          </a:p>
        </p:txBody>
      </p:sp>
      <p:sp>
        <p:nvSpPr>
          <p:cNvPr id="5" name="Text 1"/>
          <p:cNvSpPr/>
          <p:nvPr/>
        </p:nvSpPr>
        <p:spPr>
          <a:xfrm>
            <a:off x="793790" y="3723442"/>
            <a:ext cx="7556421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 будущем ГИС будут играть все более важную роль в различных сферах деятельности. Они будут использоваться для решения глобальных проблем, таких как изменение климата, управление ресурсами и городское планирование. Новые технологии, такие как искусственный интеллект и машинное обучение, будут интегрироваться с ГИС, расширяя их возможности и потенциал.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2024-09-06T09:31:22Z</dcterms:created>
  <dcterms:modified xsi:type="dcterms:W3CDTF">2024-09-06T09:31:22Z</dcterms:modified>
</cp:coreProperties>
</file>